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85" r:id="rId2"/>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D00"/>
    <a:srgbClr val="009640"/>
    <a:srgbClr val="E30513"/>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Middels stil 2 – uthevin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643E5794-62E5-4B5B-A421-6D15B653CE11}" type="datetimeFigureOut">
              <a:rPr lang="en-GB" smtClean="0"/>
              <a:pPr/>
              <a:t>27/04/2021</a:t>
            </a:fld>
            <a:endParaRPr lang="en-GB"/>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DE69B8D2-9F36-4B53-8E10-434BB56C3B3F}"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CF0EFB7-2B32-433F-BC0D-C3AB11C1BB9D}" type="datetimeFigureOut">
              <a:rPr lang="en-GB" smtClean="0"/>
              <a:pPr/>
              <a:t>27/04/2021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5064B6-3824-4F50-8AE5-768611446FD2}"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CF0EFB7-2B32-433F-BC0D-C3AB11C1BB9D}" type="datetimeFigureOut">
              <a:rPr lang="en-GB" smtClean="0"/>
              <a:pPr/>
              <a:t>27/04/2021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5064B6-3824-4F50-8AE5-768611446FD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CF0EFB7-2B32-433F-BC0D-C3AB11C1BB9D}" type="datetimeFigureOut">
              <a:rPr lang="en-GB" smtClean="0"/>
              <a:pPr/>
              <a:t>27/04/2021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5064B6-3824-4F50-8AE5-768611446FD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CF0EFB7-2B32-433F-BC0D-C3AB11C1BB9D}" type="datetimeFigureOut">
              <a:rPr lang="en-GB" smtClean="0"/>
              <a:pPr/>
              <a:t>27/04/2021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5064B6-3824-4F50-8AE5-768611446FD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F0EFB7-2B32-433F-BC0D-C3AB11C1BB9D}" type="datetimeFigureOut">
              <a:rPr lang="en-GB" smtClean="0"/>
              <a:pPr/>
              <a:t>27/04/2021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5064B6-3824-4F50-8AE5-768611446FD2}"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CF0EFB7-2B32-433F-BC0D-C3AB11C1BB9D}" type="datetimeFigureOut">
              <a:rPr lang="en-GB" smtClean="0"/>
              <a:pPr/>
              <a:t>27/04/2021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5064B6-3824-4F50-8AE5-768611446FD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CF0EFB7-2B32-433F-BC0D-C3AB11C1BB9D}" type="datetimeFigureOut">
              <a:rPr lang="en-GB" smtClean="0"/>
              <a:pPr/>
              <a:t>27/04/2021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55064B6-3824-4F50-8AE5-768611446FD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CF0EFB7-2B32-433F-BC0D-C3AB11C1BB9D}" type="datetimeFigureOut">
              <a:rPr lang="en-GB" smtClean="0"/>
              <a:pPr/>
              <a:t>27/04/2021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55064B6-3824-4F50-8AE5-768611446FD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F0EFB7-2B32-433F-BC0D-C3AB11C1BB9D}" type="datetimeFigureOut">
              <a:rPr lang="en-GB" smtClean="0"/>
              <a:pPr/>
              <a:t>27/04/2021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55064B6-3824-4F50-8AE5-768611446FD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F0EFB7-2B32-433F-BC0D-C3AB11C1BB9D}" type="datetimeFigureOut">
              <a:rPr lang="en-GB" smtClean="0"/>
              <a:pPr/>
              <a:t>27/04/2021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5064B6-3824-4F50-8AE5-768611446FD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F0EFB7-2B32-433F-BC0D-C3AB11C1BB9D}" type="datetimeFigureOut">
              <a:rPr lang="en-GB" smtClean="0"/>
              <a:pPr/>
              <a:t>27/04/2021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5064B6-3824-4F50-8AE5-768611446FD2}"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F0EFB7-2B32-433F-BC0D-C3AB11C1BB9D}" type="datetimeFigureOut">
              <a:rPr lang="en-GB" smtClean="0"/>
              <a:pPr/>
              <a:t>27/04/2021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5064B6-3824-4F50-8AE5-768611446FD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_Square.jpg"/>
          <p:cNvPicPr>
            <a:picLocks noChangeAspect="1"/>
          </p:cNvPicPr>
          <p:nvPr/>
        </p:nvPicPr>
        <p:blipFill>
          <a:blip r:embed="rId2" cstate="print"/>
          <a:stretch>
            <a:fillRect/>
          </a:stretch>
        </p:blipFill>
        <p:spPr>
          <a:xfrm>
            <a:off x="179512" y="188640"/>
            <a:ext cx="1512168" cy="1346292"/>
          </a:xfrm>
          <a:prstGeom prst="rect">
            <a:avLst/>
          </a:prstGeom>
        </p:spPr>
      </p:pic>
      <p:pic>
        <p:nvPicPr>
          <p:cNvPr id="3" name="Picture 2" descr="EU logo.JPG"/>
          <p:cNvPicPr>
            <a:picLocks noChangeAspect="1"/>
          </p:cNvPicPr>
          <p:nvPr/>
        </p:nvPicPr>
        <p:blipFill>
          <a:blip r:embed="rId3" cstate="print"/>
          <a:stretch>
            <a:fillRect/>
          </a:stretch>
        </p:blipFill>
        <p:spPr>
          <a:xfrm>
            <a:off x="7164288" y="6122888"/>
            <a:ext cx="1773188" cy="558676"/>
          </a:xfrm>
          <a:prstGeom prst="rect">
            <a:avLst/>
          </a:prstGeom>
        </p:spPr>
      </p:pic>
      <p:sp>
        <p:nvSpPr>
          <p:cNvPr id="4" name="Rectangle 3"/>
          <p:cNvSpPr/>
          <p:nvPr/>
        </p:nvSpPr>
        <p:spPr>
          <a:xfrm>
            <a:off x="395536" y="6165304"/>
            <a:ext cx="4572000" cy="461665"/>
          </a:xfrm>
          <a:prstGeom prst="rect">
            <a:avLst/>
          </a:prstGeom>
        </p:spPr>
        <p:txBody>
          <a:bodyPr>
            <a:spAutoFit/>
          </a:bodyPr>
          <a:lstStyle/>
          <a:p>
            <a:r>
              <a:rPr lang="en-GB" sz="800" dirty="0"/>
              <a:t>With the support of the Erasmus+ Programme of the European Union. The content reflects only the author’s view and the European Agency and the European Commission are not responsible for any use that may be made of the information it contains</a:t>
            </a:r>
          </a:p>
        </p:txBody>
      </p:sp>
      <p:sp>
        <p:nvSpPr>
          <p:cNvPr id="5" name="TextBox 4"/>
          <p:cNvSpPr txBox="1"/>
          <p:nvPr/>
        </p:nvSpPr>
        <p:spPr>
          <a:xfrm>
            <a:off x="1619672" y="476672"/>
            <a:ext cx="1562094" cy="461665"/>
          </a:xfrm>
          <a:prstGeom prst="rect">
            <a:avLst/>
          </a:prstGeom>
          <a:solidFill>
            <a:schemeClr val="accent6">
              <a:lumMod val="75000"/>
            </a:schemeClr>
          </a:solidFill>
        </p:spPr>
        <p:txBody>
          <a:bodyPr wrap="none" rtlCol="0">
            <a:spAutoFit/>
          </a:bodyPr>
          <a:lstStyle/>
          <a:p>
            <a:r>
              <a:rPr lang="en-GB" sz="2400" dirty="0" smtClean="0">
                <a:solidFill>
                  <a:schemeClr val="bg1"/>
                </a:solidFill>
              </a:rPr>
              <a:t>Homework</a:t>
            </a:r>
            <a:endParaRPr lang="en-GB" sz="2400" dirty="0">
              <a:solidFill>
                <a:schemeClr val="bg1"/>
              </a:solidFill>
            </a:endParaRPr>
          </a:p>
        </p:txBody>
      </p:sp>
      <p:sp>
        <p:nvSpPr>
          <p:cNvPr id="10" name="Rectangle 9"/>
          <p:cNvSpPr/>
          <p:nvPr/>
        </p:nvSpPr>
        <p:spPr>
          <a:xfrm>
            <a:off x="5004048" y="1340768"/>
            <a:ext cx="864096"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6"/>
          <p:cNvSpPr/>
          <p:nvPr/>
        </p:nvSpPr>
        <p:spPr>
          <a:xfrm>
            <a:off x="683568" y="2166825"/>
            <a:ext cx="7441781" cy="3354765"/>
          </a:xfrm>
          <a:prstGeom prst="rect">
            <a:avLst/>
          </a:prstGeom>
        </p:spPr>
        <p:txBody>
          <a:bodyPr wrap="none" tIns="0" bIns="0">
            <a:spAutoFit/>
          </a:bodyPr>
          <a:lstStyle/>
          <a:p>
            <a:r>
              <a:rPr lang="en-GB" dirty="0" smtClean="0">
                <a:solidFill>
                  <a:schemeClr val="accent6">
                    <a:lumMod val="75000"/>
                  </a:schemeClr>
                </a:solidFill>
              </a:rPr>
              <a:t>The catapult in your classroom</a:t>
            </a:r>
          </a:p>
          <a:p>
            <a:pPr marL="742950" lvl="1" indent="-285750">
              <a:buFont typeface="Wingdings" panose="05000000000000000000" pitchFamily="2" charset="2"/>
              <a:buChar char="Ø"/>
            </a:pPr>
            <a:r>
              <a:rPr lang="en-GB" sz="1400" b="1" dirty="0" smtClean="0"/>
              <a:t>Plan a maths or science lesson for your classroom using the catapult</a:t>
            </a:r>
            <a:r>
              <a:rPr lang="en-GB" sz="1400" dirty="0" smtClean="0"/>
              <a:t/>
            </a:r>
            <a:br>
              <a:rPr lang="en-GB" sz="1400" dirty="0" smtClean="0"/>
            </a:br>
            <a:r>
              <a:rPr lang="en-GB" sz="1400" dirty="0" smtClean="0"/>
              <a:t>(children </a:t>
            </a:r>
            <a:r>
              <a:rPr lang="en-GB" sz="1400" dirty="0" smtClean="0"/>
              <a:t>building </a:t>
            </a:r>
            <a:r>
              <a:rPr lang="en-GB" sz="1400" dirty="0" smtClean="0"/>
              <a:t>an automaton </a:t>
            </a:r>
            <a:r>
              <a:rPr lang="en-GB" sz="1400" dirty="0" smtClean="0">
                <a:solidFill>
                  <a:schemeClr val="accent6">
                    <a:lumMod val="75000"/>
                  </a:schemeClr>
                </a:solidFill>
              </a:rPr>
              <a:t>and/or</a:t>
            </a:r>
            <a:r>
              <a:rPr lang="en-GB" sz="1400" dirty="0" smtClean="0"/>
              <a:t> children </a:t>
            </a:r>
            <a:r>
              <a:rPr lang="en-GB" sz="1400" dirty="0" smtClean="0"/>
              <a:t>using </a:t>
            </a:r>
            <a:r>
              <a:rPr lang="en-GB" sz="1400" dirty="0" smtClean="0"/>
              <a:t>an automaton)</a:t>
            </a:r>
            <a:r>
              <a:rPr lang="en-GB" sz="1400" dirty="0" smtClean="0"/>
              <a:t/>
            </a:r>
            <a:br>
              <a:rPr lang="en-GB" sz="1400" dirty="0" smtClean="0"/>
            </a:br>
            <a:r>
              <a:rPr lang="en-GB" sz="1400" i="1" dirty="0" smtClean="0"/>
              <a:t>You decide about the learning goals, the timeframe, if the </a:t>
            </a:r>
            <a:r>
              <a:rPr lang="en-GB" sz="1400" i="1" dirty="0" smtClean="0"/>
              <a:t>children </a:t>
            </a:r>
            <a:r>
              <a:rPr lang="en-GB" sz="1400" i="1" dirty="0" smtClean="0"/>
              <a:t>shall work</a:t>
            </a:r>
            <a:br>
              <a:rPr lang="en-GB" sz="1400" i="1" dirty="0" smtClean="0"/>
            </a:br>
            <a:r>
              <a:rPr lang="en-GB" sz="1400" i="1" dirty="0" smtClean="0"/>
              <a:t>individually or in groups, …</a:t>
            </a:r>
            <a:br>
              <a:rPr lang="en-GB" sz="1400" i="1" dirty="0" smtClean="0"/>
            </a:br>
            <a:r>
              <a:rPr lang="en-GB" sz="1400" i="1" dirty="0" smtClean="0"/>
              <a:t>This should be in line with the way you normally work in your classroom. Do not introduce</a:t>
            </a:r>
            <a:br>
              <a:rPr lang="en-GB" sz="1400" i="1" dirty="0" smtClean="0"/>
            </a:br>
            <a:r>
              <a:rPr lang="en-GB" sz="1400" i="1" dirty="0" smtClean="0"/>
              <a:t>too many new things at a time.</a:t>
            </a:r>
          </a:p>
          <a:p>
            <a:pPr marL="742950" lvl="1" indent="-285750">
              <a:buFont typeface="Wingdings" panose="05000000000000000000" pitchFamily="2" charset="2"/>
              <a:buChar char="Ø"/>
            </a:pPr>
            <a:r>
              <a:rPr lang="en-GB" sz="1400" b="1" dirty="0"/>
              <a:t>Undertake the </a:t>
            </a:r>
            <a:r>
              <a:rPr lang="en-GB" sz="1400" b="1" dirty="0" smtClean="0"/>
              <a:t>planned lesson in your classroom</a:t>
            </a:r>
          </a:p>
          <a:p>
            <a:pPr marL="742950" lvl="1" indent="-285750">
              <a:buFont typeface="Wingdings" panose="05000000000000000000" pitchFamily="2" charset="2"/>
              <a:buChar char="Ø"/>
            </a:pPr>
            <a:r>
              <a:rPr lang="en-GB" sz="1400" b="1" dirty="0" smtClean="0"/>
              <a:t>Reflect on the lesson</a:t>
            </a:r>
          </a:p>
          <a:p>
            <a:pPr marL="1200150" lvl="2" indent="-285750">
              <a:buFont typeface="Wingdings" panose="05000000000000000000" pitchFamily="2" charset="2"/>
              <a:buChar char="Ø"/>
            </a:pPr>
            <a:r>
              <a:rPr lang="en-GB" sz="1400" dirty="0" smtClean="0"/>
              <a:t>Did the </a:t>
            </a:r>
            <a:r>
              <a:rPr lang="en-GB" sz="1400" dirty="0" smtClean="0"/>
              <a:t>children </a:t>
            </a:r>
            <a:r>
              <a:rPr lang="en-GB" sz="1400" dirty="0" smtClean="0"/>
              <a:t>reach the learning goals? Why/why not?</a:t>
            </a:r>
          </a:p>
          <a:p>
            <a:pPr marL="1200150" lvl="2" indent="-285750">
              <a:buFont typeface="Wingdings" panose="05000000000000000000" pitchFamily="2" charset="2"/>
              <a:buChar char="Ø"/>
            </a:pPr>
            <a:r>
              <a:rPr lang="en-GB" sz="1400" dirty="0" smtClean="0"/>
              <a:t>What went well? What was difficult to carry out?</a:t>
            </a:r>
          </a:p>
          <a:p>
            <a:pPr marL="1200150" lvl="2" indent="-285750">
              <a:buFont typeface="Wingdings" panose="05000000000000000000" pitchFamily="2" charset="2"/>
              <a:buChar char="Ø"/>
            </a:pPr>
            <a:r>
              <a:rPr lang="en-GB" sz="1400" dirty="0" smtClean="0"/>
              <a:t>Did the </a:t>
            </a:r>
            <a:r>
              <a:rPr lang="en-GB" sz="1400" dirty="0" smtClean="0"/>
              <a:t>children </a:t>
            </a:r>
            <a:r>
              <a:rPr lang="en-GB" sz="1400" dirty="0" smtClean="0"/>
              <a:t>enjoy the lesson? Why/why not?</a:t>
            </a:r>
          </a:p>
          <a:p>
            <a:pPr marL="1200150" lvl="2" indent="-285750">
              <a:buFont typeface="Wingdings" panose="05000000000000000000" pitchFamily="2" charset="2"/>
              <a:buChar char="Ø"/>
            </a:pPr>
            <a:r>
              <a:rPr lang="en-GB" sz="1400" dirty="0" smtClean="0"/>
              <a:t>Are you satisfied with the outcomes? Why/why not?</a:t>
            </a:r>
          </a:p>
          <a:p>
            <a:endParaRPr lang="en-GB" sz="1400" dirty="0"/>
          </a:p>
          <a:p>
            <a:r>
              <a:rPr lang="en-GB" dirty="0">
                <a:solidFill>
                  <a:schemeClr val="accent6">
                    <a:lumMod val="75000"/>
                  </a:schemeClr>
                </a:solidFill>
              </a:rPr>
              <a:t>Present your experiences </a:t>
            </a:r>
            <a:r>
              <a:rPr lang="en-GB" dirty="0" smtClean="0">
                <a:solidFill>
                  <a:schemeClr val="accent6">
                    <a:lumMod val="75000"/>
                  </a:schemeClr>
                </a:solidFill>
              </a:rPr>
              <a:t>in the next session</a:t>
            </a:r>
            <a:endParaRPr lang="en-GB" dirty="0">
              <a:solidFill>
                <a:schemeClr val="accent6">
                  <a:lumMod val="75000"/>
                </a:schemeClr>
              </a:solidFill>
            </a:endParaRPr>
          </a:p>
        </p:txBody>
      </p:sp>
    </p:spTree>
    <p:extLst>
      <p:ext uri="{BB962C8B-B14F-4D97-AF65-F5344CB8AC3E}">
        <p14:creationId xmlns:p14="http://schemas.microsoft.com/office/powerpoint/2010/main" val="5962772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2664</TotalTime>
  <Words>184</Words>
  <Application>Microsoft Office PowerPoint</Application>
  <PresentationFormat>Skjermfremvisning (4:3)</PresentationFormat>
  <Paragraphs>12</Paragraphs>
  <Slides>1</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vt:i4>
      </vt:variant>
    </vt:vector>
  </HeadingPairs>
  <TitlesOfParts>
    <vt:vector size="5" baseType="lpstr">
      <vt:lpstr>Arial</vt:lpstr>
      <vt:lpstr>Calibri</vt:lpstr>
      <vt:lpstr>Wingdings</vt:lpstr>
      <vt:lpstr>Office Theme</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Oliver Thiel</cp:lastModifiedBy>
  <cp:revision>40</cp:revision>
  <cp:lastPrinted>2021-03-16T18:28:50Z</cp:lastPrinted>
  <dcterms:created xsi:type="dcterms:W3CDTF">2020-02-24T16:06:54Z</dcterms:created>
  <dcterms:modified xsi:type="dcterms:W3CDTF">2021-04-27T06:27:43Z</dcterms:modified>
</cp:coreProperties>
</file>